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01" r:id="rId2"/>
    <p:sldId id="363" r:id="rId3"/>
    <p:sldId id="365" r:id="rId4"/>
    <p:sldId id="353" r:id="rId5"/>
    <p:sldId id="354" r:id="rId6"/>
    <p:sldId id="355" r:id="rId7"/>
    <p:sldId id="356" r:id="rId8"/>
    <p:sldId id="358" r:id="rId9"/>
    <p:sldId id="359" r:id="rId10"/>
    <p:sldId id="360" r:id="rId11"/>
    <p:sldId id="366" r:id="rId12"/>
    <p:sldId id="362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F303"/>
    <a:srgbClr val="D7FA04"/>
    <a:srgbClr val="FC4628"/>
    <a:srgbClr val="08E22C"/>
    <a:srgbClr val="3494FE"/>
    <a:srgbClr val="FF6600"/>
    <a:srgbClr val="786EFE"/>
    <a:srgbClr val="F3C00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33" autoAdjust="0"/>
    <p:restoredTop sz="86190" autoAdjust="0"/>
  </p:normalViewPr>
  <p:slideViewPr>
    <p:cSldViewPr snapToGrid="0" snapToObjects="1">
      <p:cViewPr varScale="1">
        <p:scale>
          <a:sx n="65" d="100"/>
          <a:sy n="65" d="100"/>
        </p:scale>
        <p:origin x="-40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15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90468E5-7FDC-488A-AFE3-7A00E9985BEB}" type="datetimeFigureOut">
              <a:rPr lang="en-CA"/>
              <a:pPr>
                <a:defRPr/>
              </a:pPr>
              <a:t>17/03/2013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1739A9D-6D04-4D51-AE0C-A6C2D870C66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8745D7B-DA90-4F5D-9CC8-39B6A494F0CF}" type="datetimeFigureOut">
              <a:rPr lang="en-CA"/>
              <a:pPr>
                <a:defRPr/>
              </a:pPr>
              <a:t>17/03/2013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CA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E618356-3F32-4345-ABE0-5A02DCFBFDC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mtClean="0">
                <a:solidFill>
                  <a:schemeClr val="bg1"/>
                </a:solidFill>
              </a:rPr>
              <a:t>I am an Internationally Educated professional who followed the PSE pathway</a:t>
            </a:r>
          </a:p>
          <a:p>
            <a:pPr eaLnBrk="1" hangingPunct="1">
              <a:defRPr/>
            </a:pPr>
            <a:r>
              <a:rPr lang="en-US" smtClean="0">
                <a:solidFill>
                  <a:schemeClr val="bg1"/>
                </a:solidFill>
              </a:rPr>
              <a:t>-Certificate in Manufacturing  UCLA</a:t>
            </a:r>
          </a:p>
          <a:p>
            <a:pPr eaLnBrk="1" hangingPunct="1">
              <a:defRPr/>
            </a:pPr>
            <a:r>
              <a:rPr lang="en-US" smtClean="0">
                <a:solidFill>
                  <a:schemeClr val="bg1"/>
                </a:solidFill>
              </a:rPr>
              <a:t>-M.A.Sc. And Ph. D. at UofT</a:t>
            </a:r>
          </a:p>
          <a:p>
            <a:pPr eaLnBrk="1" hangingPunct="1">
              <a:defRPr/>
            </a:pPr>
            <a:r>
              <a:rPr lang="en-US" smtClean="0">
                <a:solidFill>
                  <a:schemeClr val="bg1"/>
                </a:solidFill>
              </a:rPr>
              <a:t>-Certificate Business fundamentals  Uof T</a:t>
            </a:r>
          </a:p>
          <a:p>
            <a:pPr eaLnBrk="1" hangingPunct="1">
              <a:defRPr/>
            </a:pPr>
            <a:r>
              <a:rPr lang="en-US" smtClean="0">
                <a:solidFill>
                  <a:schemeClr val="bg1"/>
                </a:solidFill>
              </a:rPr>
              <a:t>-MBA  Ryerson university</a:t>
            </a:r>
          </a:p>
          <a:p>
            <a:pPr eaLnBrk="1" hangingPunct="1">
              <a:defRPr/>
            </a:pPr>
            <a:endParaRPr lang="en-US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endParaRPr lang="en-US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endParaRPr lang="en-US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r>
              <a:rPr lang="en-US" smtClean="0">
                <a:solidFill>
                  <a:schemeClr val="bg1"/>
                </a:solidFill>
              </a:rPr>
              <a:t>Program Manager –Middle Level Managers with Technical Background </a:t>
            </a:r>
          </a:p>
          <a:p>
            <a:pPr eaLnBrk="1" hangingPunct="1">
              <a:defRPr/>
            </a:pPr>
            <a:r>
              <a:rPr lang="en-US" smtClean="0">
                <a:solidFill>
                  <a:schemeClr val="bg1"/>
                </a:solidFill>
              </a:rPr>
              <a:t>GATEWAY for Internationally Educated Professionals</a:t>
            </a:r>
          </a:p>
          <a:p>
            <a:pPr eaLnBrk="1" hangingPunct="1">
              <a:defRPr/>
            </a:pPr>
            <a:endParaRPr lang="en-US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r>
              <a:rPr lang="en-US" smtClean="0">
                <a:solidFill>
                  <a:schemeClr val="bg1"/>
                </a:solidFill>
              </a:rPr>
              <a:t>Partnerships Gateway</a:t>
            </a:r>
          </a:p>
          <a:p>
            <a:pPr eaLnBrk="1" hangingPunct="1">
              <a:defRPr/>
            </a:pPr>
            <a:endParaRPr lang="en-US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r>
              <a:rPr lang="en-US" smtClean="0">
                <a:solidFill>
                  <a:schemeClr val="bg1"/>
                </a:solidFill>
              </a:rPr>
              <a:t>Instructor of Energy Management at UofT Continuing Studies</a:t>
            </a:r>
          </a:p>
          <a:p>
            <a:pPr eaLnBrk="1" hangingPunct="1">
              <a:defRPr/>
            </a:pPr>
            <a:endParaRPr lang="en-CA" b="1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spcBef>
                <a:spcPct val="0"/>
              </a:spcBef>
              <a:defRPr/>
            </a:pPr>
            <a:endParaRPr lang="en-CA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6A1F67-359B-47F4-954E-3B3F8BAC6337}" type="slidenum">
              <a:rPr lang="en-C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CA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CA" smtClean="0"/>
              <a:t>A large amount of immigrants to Canada settle in the Toronto area and 76.8% of these individuals have some sort of post-secondary education (IEPs). </a:t>
            </a:r>
          </a:p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José – add slide(s) if needed</a:t>
            </a:r>
          </a:p>
        </p:txBody>
      </p:sp>
      <p:sp>
        <p:nvSpPr>
          <p:cNvPr id="2150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/>
            <a:fld id="{94C4DA89-6686-401C-AAD5-23583089F8E6}" type="slidenum">
              <a:rPr lang="en-US" sz="1200">
                <a:latin typeface="Calibri" pitchFamily="34" charset="0"/>
              </a:rPr>
              <a:pPr algn="r" defTabSz="914400"/>
              <a:t>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CA" smtClean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3765613-39C2-4C56-85E2-C49B96F9496D}" type="slidenum">
              <a:rPr lang="en-CA" sz="120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en-CA" sz="1200">
              <a:latin typeface="+mn-lt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CA" smtClean="0"/>
              <a:t>Other Universities will have similar bridging programs with different structuring.</a:t>
            </a:r>
          </a:p>
          <a:p>
            <a:pPr eaLnBrk="1" hangingPunct="1"/>
            <a:r>
              <a:rPr lang="en-CA" smtClean="0"/>
              <a:t>MLM recruiting for Fall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Copy of Heaslip House at Night.tif"/>
          <p:cNvPicPr>
            <a:picLocks noChangeAspect="1"/>
          </p:cNvPicPr>
          <p:nvPr userDrawn="1"/>
        </p:nvPicPr>
        <p:blipFill>
          <a:blip r:embed="rId2"/>
          <a:srcRect t="20293" b="21397"/>
          <a:stretch>
            <a:fillRect/>
          </a:stretch>
        </p:blipFill>
        <p:spPr bwMode="auto">
          <a:xfrm>
            <a:off x="0" y="0"/>
            <a:ext cx="9409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4"/>
          <p:cNvSpPr txBox="1"/>
          <p:nvPr userDrawn="1"/>
        </p:nvSpPr>
        <p:spPr>
          <a:xfrm>
            <a:off x="74612" y="203200"/>
            <a:ext cx="523220" cy="4296296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>
                <a:solidFill>
                  <a:schemeClr val="bg1"/>
                </a:solidFill>
                <a:latin typeface="Arial Narrow" pitchFamily="34" charset="0"/>
                <a:cs typeface="+mn-cs"/>
              </a:rPr>
              <a:t>Heaslip</a:t>
            </a:r>
            <a:r>
              <a:rPr lang="en-US" sz="1100" dirty="0">
                <a:solidFill>
                  <a:schemeClr val="bg1"/>
                </a:solidFill>
                <a:latin typeface="Arial Narrow" pitchFamily="34" charset="0"/>
                <a:cs typeface="+mn-cs"/>
              </a:rPr>
              <a:t> House, Ryerson University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bg1"/>
                </a:solidFill>
                <a:latin typeface="Arial Narrow" pitchFamily="34" charset="0"/>
                <a:cs typeface="+mn-cs"/>
              </a:rPr>
              <a:t>Home of The G. Raymond Chang School of Continuing Education</a:t>
            </a:r>
          </a:p>
        </p:txBody>
      </p:sp>
      <p:pic>
        <p:nvPicPr>
          <p:cNvPr id="5" name="Picture 5" descr="Chang_CE_notag_RGB_rev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038975" y="5840413"/>
            <a:ext cx="16478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722313" y="3818458"/>
            <a:ext cx="7772400" cy="1362075"/>
          </a:xfrm>
        </p:spPr>
        <p:txBody>
          <a:bodyPr anchor="t"/>
          <a:lstStyle>
            <a:lvl1pPr algn="l">
              <a:defRPr sz="40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98956-2697-48B6-8B68-E8B8B5D06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137FB-6923-4914-B52D-5235E19E2D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opy of Heaslip House at Night.tif"/>
          <p:cNvPicPr>
            <a:picLocks noChangeAspect="1"/>
          </p:cNvPicPr>
          <p:nvPr userDrawn="1"/>
        </p:nvPicPr>
        <p:blipFill>
          <a:blip r:embed="rId2"/>
          <a:srcRect t="20293" b="21397"/>
          <a:stretch>
            <a:fillRect/>
          </a:stretch>
        </p:blipFill>
        <p:spPr bwMode="auto">
          <a:xfrm>
            <a:off x="0" y="0"/>
            <a:ext cx="9409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4"/>
          <p:cNvSpPr txBox="1"/>
          <p:nvPr userDrawn="1"/>
        </p:nvSpPr>
        <p:spPr>
          <a:xfrm>
            <a:off x="74612" y="203200"/>
            <a:ext cx="523220" cy="4296296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err="1">
                <a:solidFill>
                  <a:schemeClr val="bg1"/>
                </a:solidFill>
                <a:latin typeface="Arial Narrow" pitchFamily="34" charset="0"/>
                <a:cs typeface="+mn-cs"/>
              </a:rPr>
              <a:t>Heaslip</a:t>
            </a:r>
            <a:r>
              <a:rPr lang="en-US" sz="1100" dirty="0">
                <a:solidFill>
                  <a:schemeClr val="bg1"/>
                </a:solidFill>
                <a:latin typeface="Arial Narrow" pitchFamily="34" charset="0"/>
                <a:cs typeface="+mn-cs"/>
              </a:rPr>
              <a:t> House, Ryerson University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bg1"/>
                </a:solidFill>
                <a:latin typeface="Arial Narrow" pitchFamily="34" charset="0"/>
                <a:cs typeface="+mn-cs"/>
              </a:rPr>
              <a:t>Home of The G. Raymond Chang School of Continuing Education</a:t>
            </a:r>
          </a:p>
        </p:txBody>
      </p:sp>
      <p:pic>
        <p:nvPicPr>
          <p:cNvPr id="4" name="Picture 5" descr="Chang_CE_notag_RGB_rev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038975" y="5840413"/>
            <a:ext cx="16478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Narrow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18C60-A543-4940-B4ED-9AF623344E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>
                <a:latin typeface="Arial Narrow" pitchFamily="34" charset="0"/>
              </a:defRPr>
            </a:lvl1pPr>
          </a:lstStyle>
          <a:p>
            <a:pPr>
              <a:defRPr/>
            </a:pPr>
            <a:fld id="{B8B3EDBA-AD30-4DB1-A5A9-D27A579AEF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FA6F2-5B61-4ABB-9CD3-AED6605EB1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6AB6E-A913-47F9-9E43-AB5FA44BCD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16E75-481C-4C9C-B573-071E5EB33D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0BD6E-E697-4D68-8AC4-0B5DC8C1D6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AD866-DBB7-46CA-AF8B-2D2A56128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90E6A-CC99-4B3C-8CCB-A01E40843B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3091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9" name="Picture 7" descr="Chang_CE_notag_RGB_rev.JP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7038975" y="5840413"/>
            <a:ext cx="16478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 userDrawn="1"/>
        </p:nvCxnSpPr>
        <p:spPr>
          <a:xfrm>
            <a:off x="457200" y="1157288"/>
            <a:ext cx="8229600" cy="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457200" y="5722938"/>
            <a:ext cx="8229600" cy="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Arial Narrow" pitchFamily="34" charset="0"/>
                <a:cs typeface="+mn-cs"/>
              </a:defRPr>
            </a:lvl1pPr>
          </a:lstStyle>
          <a:p>
            <a:pPr>
              <a:defRPr/>
            </a:pPr>
            <a:fld id="{E20E5029-83B2-41B6-B217-E0AF67A6AB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800" kern="1200">
          <a:solidFill>
            <a:srgbClr val="335898"/>
          </a:solidFill>
          <a:latin typeface="Arial Narrow" pitchFamily="34" charset="0"/>
          <a:ea typeface="Arial Unicode MS" pitchFamily="34" charset="-128"/>
          <a:cs typeface="Arial Unicode M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335898"/>
          </a:solidFill>
          <a:latin typeface="Arial Narrow" pitchFamily="34" charset="0"/>
          <a:ea typeface="Arial Unicode MS" pitchFamily="34" charset="-128"/>
          <a:cs typeface="Arial Unicode MS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335898"/>
          </a:solidFill>
          <a:latin typeface="Arial Narrow" pitchFamily="34" charset="0"/>
          <a:ea typeface="Arial Unicode MS" pitchFamily="34" charset="-128"/>
          <a:cs typeface="Arial Unicode MS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335898"/>
          </a:solidFill>
          <a:latin typeface="Arial Narrow" pitchFamily="34" charset="0"/>
          <a:ea typeface="Arial Unicode MS" pitchFamily="34" charset="-128"/>
          <a:cs typeface="Arial Unicode MS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800">
          <a:solidFill>
            <a:srgbClr val="335898"/>
          </a:solidFill>
          <a:latin typeface="Arial Narrow" pitchFamily="34" charset="0"/>
          <a:ea typeface="Arial Unicode MS" pitchFamily="34" charset="-128"/>
          <a:cs typeface="Arial Unicode MS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rgbClr val="335898"/>
          </a:solidFill>
          <a:latin typeface="Arial Narrow" pitchFamily="34" charset="0"/>
          <a:ea typeface="Arial Unicode MS" pitchFamily="34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rgbClr val="335898"/>
          </a:solidFill>
          <a:latin typeface="Arial Narrow" pitchFamily="34" charset="0"/>
          <a:ea typeface="Arial Unicode MS" pitchFamily="34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rgbClr val="335898"/>
          </a:solidFill>
          <a:latin typeface="Arial Narrow" pitchFamily="34" charset="0"/>
          <a:ea typeface="Arial Unicode MS" pitchFamily="34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rgbClr val="335898"/>
          </a:solidFill>
          <a:latin typeface="Arial Narrow" pitchFamily="34" charset="0"/>
          <a:ea typeface="Arial Unicode MS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rgbClr val="404040"/>
          </a:solidFill>
          <a:latin typeface="Arial Narrow" pitchFamily="34" charset="0"/>
          <a:ea typeface="Arial Unicode MS" pitchFamily="34" charset="-128"/>
          <a:cs typeface="Arial Unicode M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rgbClr val="404040"/>
          </a:solidFill>
          <a:latin typeface="Arial Narrow" pitchFamily="34" charset="0"/>
          <a:ea typeface="Arial Unicode MS" pitchFamily="34" charset="-128"/>
          <a:cs typeface="Arial Unicode M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04040"/>
          </a:solidFill>
          <a:latin typeface="Arial Narrow" pitchFamily="34" charset="0"/>
          <a:ea typeface="Arial Unicode MS" pitchFamily="34" charset="-128"/>
          <a:cs typeface="Arial Unicode M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404040"/>
          </a:solidFill>
          <a:latin typeface="Arial Narrow" pitchFamily="34" charset="0"/>
          <a:ea typeface="Arial Unicode MS" pitchFamily="34" charset="-128"/>
          <a:cs typeface="Arial Unicode M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rgbClr val="404040"/>
          </a:solidFill>
          <a:latin typeface="Arial Narrow" pitchFamily="34" charset="0"/>
          <a:ea typeface="Arial Unicode MS" pitchFamily="34" charset="-128"/>
          <a:cs typeface="Arial Unicode M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http://www.newtocanada.humber.ca/assets/images/side/canada.gif" TargetMode="External"/><Relationship Id="rId5" Type="http://schemas.openxmlformats.org/officeDocument/2006/relationships/image" Target="../media/image4.png"/><Relationship Id="rId4" Type="http://schemas.openxmlformats.org/officeDocument/2006/relationships/image" Target="http://www.newtocanada.humber.ca/assets/images/side/Ontario_logo.gif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www.newtocanada.humber.ca/assets/images/side/Ontario_logo.gi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http://www.newtocanada.humber.ca/assets/images/side/canada.gif" TargetMode="Externa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http://www.newtocanada.humber.ca/assets/images/side/canada.gif" TargetMode="External"/><Relationship Id="rId5" Type="http://schemas.openxmlformats.org/officeDocument/2006/relationships/image" Target="../media/image4.png"/><Relationship Id="rId4" Type="http://schemas.openxmlformats.org/officeDocument/2006/relationships/image" Target="http://www.newtocanada.humber.ca/assets/images/side/Ontario_logo.gi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6275" y="425450"/>
            <a:ext cx="8467725" cy="1133475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CA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The G. Raymond Chang School of Continuing Education</a:t>
            </a:r>
          </a:p>
          <a:p>
            <a:pPr algn="ctr"/>
            <a:r>
              <a:rPr lang="en-CA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Ryerson university</a:t>
            </a:r>
          </a:p>
          <a:p>
            <a:pPr algn="ctr"/>
            <a:r>
              <a:rPr lang="en-US" sz="2400" b="1">
                <a:solidFill>
                  <a:schemeClr val="bg1"/>
                </a:solidFill>
                <a:latin typeface="Calibri" pitchFamily="34" charset="0"/>
              </a:rPr>
              <a:t>GATEWAY for </a:t>
            </a: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Internationally</a:t>
            </a:r>
            <a:r>
              <a:rPr lang="en-US" sz="2400" b="1">
                <a:solidFill>
                  <a:schemeClr val="bg1"/>
                </a:solidFill>
                <a:latin typeface="Calibri" pitchFamily="34" charset="0"/>
              </a:rPr>
              <a:t> Educated Professionals</a:t>
            </a:r>
            <a:endParaRPr lang="en-CA" sz="2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3471863"/>
            <a:ext cx="3938588" cy="1322387"/>
          </a:xfrm>
          <a:prstGeom prst="rect">
            <a:avLst/>
          </a:prstGeom>
          <a:solidFill>
            <a:srgbClr val="335898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CA" sz="160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Presented by:</a:t>
            </a:r>
          </a:p>
          <a:p>
            <a:pPr algn="ctr"/>
            <a:r>
              <a:rPr lang="en-US" sz="1600">
                <a:solidFill>
                  <a:srgbClr val="FF6600"/>
                </a:solidFill>
              </a:rPr>
              <a:t>Jose A. Garcia, P. Eng., Ph.D., MBA</a:t>
            </a:r>
          </a:p>
          <a:p>
            <a:pPr algn="ctr"/>
            <a:r>
              <a:rPr lang="en-US" sz="1600">
                <a:solidFill>
                  <a:srgbClr val="FF6600"/>
                </a:solidFill>
              </a:rPr>
              <a:t>Program Manager –Middle Level Managers with Technical Background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en-CA" sz="1600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grpSp>
        <p:nvGrpSpPr>
          <p:cNvPr id="16387" name="Group 17"/>
          <p:cNvGrpSpPr>
            <a:grpSpLocks/>
          </p:cNvGrpSpPr>
          <p:nvPr/>
        </p:nvGrpSpPr>
        <p:grpSpPr bwMode="auto">
          <a:xfrm>
            <a:off x="685800" y="5743575"/>
            <a:ext cx="982663" cy="793750"/>
            <a:chOff x="1077232" y="4572680"/>
            <a:chExt cx="1143000" cy="1009650"/>
          </a:xfrm>
        </p:grpSpPr>
        <p:pic>
          <p:nvPicPr>
            <p:cNvPr id="16389" name="Picture 10" descr="http://www.newtocanada.humber.ca/assets/images/side/Ontario_logo.gif"/>
            <p:cNvPicPr>
              <a:picLocks noChangeAspect="1" noChangeArrowheads="1"/>
            </p:cNvPicPr>
            <p:nvPr/>
          </p:nvPicPr>
          <p:blipFill>
            <a:blip r:embed="rId3" r:link="rId4"/>
            <a:srcRect/>
            <a:stretch>
              <a:fillRect/>
            </a:stretch>
          </p:blipFill>
          <p:spPr bwMode="auto">
            <a:xfrm>
              <a:off x="1077232" y="4572680"/>
              <a:ext cx="1123950" cy="619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0" name="Picture 9" descr="http://www.newtocanada.humber.ca/assets/images/side/canada.gif"/>
            <p:cNvPicPr>
              <a:picLocks noChangeAspect="1" noChangeArrowheads="1"/>
            </p:cNvPicPr>
            <p:nvPr/>
          </p:nvPicPr>
          <p:blipFill>
            <a:blip r:embed="rId5" r:link="rId6"/>
            <a:srcRect/>
            <a:stretch>
              <a:fillRect/>
            </a:stretch>
          </p:blipFill>
          <p:spPr bwMode="auto">
            <a:xfrm>
              <a:off x="1077232" y="5191805"/>
              <a:ext cx="1143000" cy="390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388" name="Text Box 7"/>
          <p:cNvSpPr txBox="1">
            <a:spLocks noChangeArrowheads="1"/>
          </p:cNvSpPr>
          <p:nvPr/>
        </p:nvSpPr>
        <p:spPr bwMode="auto">
          <a:xfrm>
            <a:off x="1668463" y="2630488"/>
            <a:ext cx="5905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CA" sz="2400" b="1">
                <a:solidFill>
                  <a:srgbClr val="FFCC00"/>
                </a:solidFill>
              </a:rPr>
              <a:t>Pathways to Post Secondary</a:t>
            </a:r>
            <a:r>
              <a:rPr lang="en-CA" sz="2400" b="1">
                <a:solidFill>
                  <a:srgbClr val="FFFF66"/>
                </a:solidFill>
              </a:rPr>
              <a:t> Education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Arial Unicode MS"/>
              </a:rPr>
              <a:t>Admissions-Advising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4294967295"/>
          </p:nvPr>
        </p:nvSpPr>
        <p:spPr>
          <a:xfrm>
            <a:off x="631825" y="1335088"/>
            <a:ext cx="8229600" cy="39973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400" smtClean="0">
                <a:ea typeface="Arial Unicode MS"/>
              </a:rPr>
              <a:t>Typically universities offer advising services for: </a:t>
            </a:r>
          </a:p>
          <a:p>
            <a:pPr eaLnBrk="1" hangingPunct="1">
              <a:buFont typeface="Arial" charset="0"/>
              <a:buNone/>
            </a:pPr>
            <a:endParaRPr lang="en-US" sz="2400" smtClean="0">
              <a:ea typeface="Arial Unicode MS"/>
            </a:endParaRPr>
          </a:p>
          <a:p>
            <a:pPr eaLnBrk="1" hangingPunct="1"/>
            <a:r>
              <a:rPr lang="en-US" sz="2400" smtClean="0">
                <a:solidFill>
                  <a:schemeClr val="tx1"/>
                </a:solidFill>
                <a:ea typeface="Arial Unicode MS"/>
              </a:rPr>
              <a:t>Undergraduate Admissions</a:t>
            </a:r>
          </a:p>
          <a:p>
            <a:pPr eaLnBrk="1" hangingPunct="1"/>
            <a:r>
              <a:rPr lang="en-US" sz="2400" smtClean="0">
                <a:solidFill>
                  <a:schemeClr val="tx1"/>
                </a:solidFill>
                <a:ea typeface="Arial Unicode MS"/>
              </a:rPr>
              <a:t>Continuing Education Admissions</a:t>
            </a:r>
          </a:p>
          <a:p>
            <a:pPr eaLnBrk="1" hangingPunct="1"/>
            <a:r>
              <a:rPr lang="en-US" sz="2400" smtClean="0">
                <a:solidFill>
                  <a:schemeClr val="tx1"/>
                </a:solidFill>
                <a:ea typeface="Arial Unicode MS"/>
              </a:rPr>
              <a:t>Graduate Admissions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CA" sz="2000" smtClean="0">
                <a:ea typeface="Arial Unicode MS"/>
              </a:rPr>
              <a:t>Conclusion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n-CA" sz="2400" smtClean="0">
              <a:ea typeface="Arial Unicode MS"/>
            </a:endParaRPr>
          </a:p>
          <a:p>
            <a:pPr eaLnBrk="1" hangingPunct="1"/>
            <a:r>
              <a:rPr lang="en-CA" sz="2400" smtClean="0">
                <a:ea typeface="Arial Unicode MS"/>
              </a:rPr>
              <a:t>Internationally educated professionals (IEPs) face many barriers to labour market integration</a:t>
            </a:r>
          </a:p>
          <a:p>
            <a:pPr eaLnBrk="1" hangingPunct="1"/>
            <a:r>
              <a:rPr lang="en-CA" sz="2400" smtClean="0">
                <a:ea typeface="Arial Unicode MS"/>
              </a:rPr>
              <a:t>PSE is an excellent alternative in helping IEPs overcome those integration barriers.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2A30B0E-4D97-415F-8BFA-885EC25AC963}" type="slidenum">
              <a:rPr lang="en-US" sz="1400">
                <a:latin typeface="Arial Narrow" pitchFamily="34" charset="0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en-US" sz="1400">
              <a:latin typeface="Arial Narrow" pitchFamily="34" charset="0"/>
              <a:cs typeface="+mn-cs"/>
            </a:endParaRPr>
          </a:p>
        </p:txBody>
      </p:sp>
      <p:sp>
        <p:nvSpPr>
          <p:cNvPr id="32771" name="Title 1"/>
          <p:cNvSpPr txBox="1">
            <a:spLocks/>
          </p:cNvSpPr>
          <p:nvPr/>
        </p:nvSpPr>
        <p:spPr bwMode="auto">
          <a:xfrm>
            <a:off x="457200" y="347663"/>
            <a:ext cx="82296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>
                <a:solidFill>
                  <a:srgbClr val="335898"/>
                </a:solidFill>
                <a:latin typeface="Arial Narrow" pitchFamily="34" charset="0"/>
                <a:ea typeface="Arial Unicode MS"/>
                <a:cs typeface="Arial Unicode MS"/>
              </a:rPr>
              <a:t>Thank you!</a:t>
            </a:r>
          </a:p>
        </p:txBody>
      </p:sp>
      <p:sp>
        <p:nvSpPr>
          <p:cNvPr id="32772" name="Title 1"/>
          <p:cNvSpPr txBox="1">
            <a:spLocks/>
          </p:cNvSpPr>
          <p:nvPr/>
        </p:nvSpPr>
        <p:spPr bwMode="auto">
          <a:xfrm>
            <a:off x="457200" y="2268538"/>
            <a:ext cx="8229600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>
                <a:solidFill>
                  <a:srgbClr val="335898"/>
                </a:solidFill>
                <a:latin typeface="Arial Narrow" pitchFamily="34" charset="0"/>
                <a:ea typeface="Arial Unicode MS"/>
                <a:cs typeface="Arial Unicode MS"/>
              </a:rPr>
              <a:t>www.ryerson.ca/ce/gateway</a:t>
            </a:r>
          </a:p>
          <a:p>
            <a:pPr algn="ctr"/>
            <a:endParaRPr lang="en-US" sz="2800">
              <a:solidFill>
                <a:srgbClr val="335898"/>
              </a:solidFill>
              <a:latin typeface="Arial Narrow" pitchFamily="34" charset="0"/>
              <a:ea typeface="Arial Unicode MS"/>
              <a:cs typeface="Arial Unicode MS"/>
            </a:endParaRPr>
          </a:p>
        </p:txBody>
      </p:sp>
      <p:grpSp>
        <p:nvGrpSpPr>
          <p:cNvPr id="32773" name="Group 17"/>
          <p:cNvGrpSpPr>
            <a:grpSpLocks/>
          </p:cNvGrpSpPr>
          <p:nvPr/>
        </p:nvGrpSpPr>
        <p:grpSpPr bwMode="auto">
          <a:xfrm>
            <a:off x="685800" y="5743575"/>
            <a:ext cx="982663" cy="793750"/>
            <a:chOff x="1077232" y="4572680"/>
            <a:chExt cx="1143000" cy="1009650"/>
          </a:xfrm>
        </p:grpSpPr>
        <p:pic>
          <p:nvPicPr>
            <p:cNvPr id="32775" name="Picture 10" descr="http://www.newtocanada.humber.ca/assets/images/side/Ontario_logo.gif"/>
            <p:cNvPicPr>
              <a:picLocks noChangeAspect="1" noChangeArrowheads="1"/>
            </p:cNvPicPr>
            <p:nvPr/>
          </p:nvPicPr>
          <p:blipFill>
            <a:blip r:embed="rId2" r:link="rId3"/>
            <a:srcRect/>
            <a:stretch>
              <a:fillRect/>
            </a:stretch>
          </p:blipFill>
          <p:spPr bwMode="auto">
            <a:xfrm>
              <a:off x="1077232" y="4572680"/>
              <a:ext cx="1123950" cy="619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76" name="Picture 9" descr="http://www.newtocanada.humber.ca/assets/images/side/canada.gif"/>
            <p:cNvPicPr>
              <a:picLocks noChangeAspect="1" noChangeArrowheads="1"/>
            </p:cNvPicPr>
            <p:nvPr/>
          </p:nvPicPr>
          <p:blipFill>
            <a:blip r:embed="rId4" r:link="rId5"/>
            <a:srcRect/>
            <a:stretch>
              <a:fillRect/>
            </a:stretch>
          </p:blipFill>
          <p:spPr bwMode="auto">
            <a:xfrm>
              <a:off x="1077232" y="5191805"/>
              <a:ext cx="1143000" cy="390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2774" name="TextBox 11"/>
          <p:cNvSpPr txBox="1">
            <a:spLocks noChangeArrowheads="1"/>
          </p:cNvSpPr>
          <p:nvPr/>
        </p:nvSpPr>
        <p:spPr bwMode="auto">
          <a:xfrm>
            <a:off x="917575" y="1682750"/>
            <a:ext cx="710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5696"/>
                </a:solidFill>
              </a:rPr>
              <a:t>For more information on Ryerson-Gateway Bridging Programs go to: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265113" y="3536950"/>
            <a:ext cx="84216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/>
            <a:r>
              <a:rPr lang="en-CA">
                <a:solidFill>
                  <a:schemeClr val="hlink"/>
                </a:solidFill>
              </a:rPr>
              <a:t>Accepting application for the September 2013 Session of the Middle-Level Managers with Technical background</a:t>
            </a:r>
          </a:p>
          <a:p>
            <a:pPr algn="ctr" defTabSz="914400"/>
            <a:endParaRPr lang="en-CA">
              <a:solidFill>
                <a:schemeClr val="hlink"/>
              </a:solidFill>
            </a:endParaRPr>
          </a:p>
          <a:p>
            <a:pPr algn="ctr" defTabSz="914400"/>
            <a:r>
              <a:rPr lang="en-CA">
                <a:solidFill>
                  <a:schemeClr val="hlink"/>
                </a:solidFill>
              </a:rPr>
              <a:t>For more information contact:  Program Assistant at 416 979 5000 x 2705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CA" smtClean="0">
                <a:ea typeface="Arial Unicode MS"/>
              </a:rPr>
              <a:t>Connecting the Dots</a:t>
            </a:r>
          </a:p>
        </p:txBody>
      </p:sp>
      <p:pic>
        <p:nvPicPr>
          <p:cNvPr id="18434" name="Picture 5" descr="istock_connecting-the-dot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195388"/>
            <a:ext cx="7302500" cy="447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2398713" y="4981575"/>
            <a:ext cx="196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CA"/>
              <a:t>New comer/IEP</a:t>
            </a:r>
          </a:p>
          <a:p>
            <a:pPr defTabSz="914400"/>
            <a:r>
              <a:rPr lang="en-CA"/>
              <a:t>Arrived in Ontario</a:t>
            </a:r>
          </a:p>
        </p:txBody>
      </p:sp>
      <p:sp>
        <p:nvSpPr>
          <p:cNvPr id="18436" name="Text Box 7"/>
          <p:cNvSpPr txBox="1">
            <a:spLocks noChangeArrowheads="1"/>
          </p:cNvSpPr>
          <p:nvPr/>
        </p:nvSpPr>
        <p:spPr bwMode="auto">
          <a:xfrm>
            <a:off x="7327900" y="2557463"/>
            <a:ext cx="1263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/>
              <a:t>Integration</a:t>
            </a:r>
          </a:p>
        </p:txBody>
      </p:sp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276225" y="3298825"/>
            <a:ext cx="2381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CA"/>
              <a:t>Language Proficiency</a:t>
            </a:r>
          </a:p>
        </p:txBody>
      </p:sp>
      <p:sp>
        <p:nvSpPr>
          <p:cNvPr id="18438" name="Text Box 9"/>
          <p:cNvSpPr txBox="1">
            <a:spLocks noChangeArrowheads="1"/>
          </p:cNvSpPr>
          <p:nvPr/>
        </p:nvSpPr>
        <p:spPr bwMode="auto">
          <a:xfrm>
            <a:off x="5387975" y="5256213"/>
            <a:ext cx="1428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/>
              <a:t>Survival Job</a:t>
            </a:r>
          </a:p>
        </p:txBody>
      </p:sp>
      <p:sp>
        <p:nvSpPr>
          <p:cNvPr id="18439" name="Text Box 10"/>
          <p:cNvSpPr txBox="1">
            <a:spLocks noChangeArrowheads="1"/>
          </p:cNvSpPr>
          <p:nvPr/>
        </p:nvSpPr>
        <p:spPr bwMode="auto">
          <a:xfrm>
            <a:off x="1462088" y="2190750"/>
            <a:ext cx="1873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/>
              <a:t>College program</a:t>
            </a:r>
          </a:p>
        </p:txBody>
      </p:sp>
      <p:sp>
        <p:nvSpPr>
          <p:cNvPr id="18440" name="Text Box 11"/>
          <p:cNvSpPr txBox="1">
            <a:spLocks noChangeArrowheads="1"/>
          </p:cNvSpPr>
          <p:nvPr/>
        </p:nvSpPr>
        <p:spPr bwMode="auto">
          <a:xfrm>
            <a:off x="2998788" y="3114675"/>
            <a:ext cx="196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/>
              <a:t>Bridging Program</a:t>
            </a:r>
          </a:p>
        </p:txBody>
      </p:sp>
      <p:sp>
        <p:nvSpPr>
          <p:cNvPr id="18441" name="Text Box 12"/>
          <p:cNvSpPr txBox="1">
            <a:spLocks noChangeArrowheads="1"/>
          </p:cNvSpPr>
          <p:nvPr/>
        </p:nvSpPr>
        <p:spPr bwMode="auto">
          <a:xfrm>
            <a:off x="4689475" y="4064000"/>
            <a:ext cx="2127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/>
              <a:t>University Program</a:t>
            </a:r>
          </a:p>
        </p:txBody>
      </p:sp>
      <p:sp>
        <p:nvSpPr>
          <p:cNvPr id="18442" name="Text Box 13"/>
          <p:cNvSpPr txBox="1">
            <a:spLocks noChangeArrowheads="1"/>
          </p:cNvSpPr>
          <p:nvPr/>
        </p:nvSpPr>
        <p:spPr bwMode="auto">
          <a:xfrm>
            <a:off x="4432300" y="2190750"/>
            <a:ext cx="191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/>
              <a:t>Job in profession</a:t>
            </a:r>
          </a:p>
        </p:txBody>
      </p:sp>
      <p:sp>
        <p:nvSpPr>
          <p:cNvPr id="18443" name="Text Box 14"/>
          <p:cNvSpPr txBox="1">
            <a:spLocks noChangeArrowheads="1"/>
          </p:cNvSpPr>
          <p:nvPr/>
        </p:nvSpPr>
        <p:spPr bwMode="auto">
          <a:xfrm>
            <a:off x="7048500" y="3481388"/>
            <a:ext cx="1619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/>
              <a:t>Job in related </a:t>
            </a:r>
          </a:p>
          <a:p>
            <a:r>
              <a:rPr lang="en-CA"/>
              <a:t>profession</a:t>
            </a:r>
          </a:p>
        </p:txBody>
      </p:sp>
      <p:sp>
        <p:nvSpPr>
          <p:cNvPr id="18444" name="Text Box 15"/>
          <p:cNvSpPr txBox="1">
            <a:spLocks noChangeArrowheads="1"/>
          </p:cNvSpPr>
          <p:nvPr/>
        </p:nvSpPr>
        <p:spPr bwMode="auto">
          <a:xfrm>
            <a:off x="3260725" y="1639888"/>
            <a:ext cx="1466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/>
              <a:t>Volunteering</a:t>
            </a:r>
          </a:p>
        </p:txBody>
      </p:sp>
      <p:sp>
        <p:nvSpPr>
          <p:cNvPr id="18445" name="Text Box 16"/>
          <p:cNvSpPr txBox="1">
            <a:spLocks noChangeArrowheads="1"/>
          </p:cNvSpPr>
          <p:nvPr/>
        </p:nvSpPr>
        <p:spPr bwMode="auto">
          <a:xfrm>
            <a:off x="969963" y="1273175"/>
            <a:ext cx="1720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/>
              <a:t>Unemployment</a:t>
            </a:r>
          </a:p>
        </p:txBody>
      </p:sp>
      <p:pic>
        <p:nvPicPr>
          <p:cNvPr id="18446" name="Picture 20" descr="SUCCES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6725" y="781050"/>
            <a:ext cx="1400175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AutoShape 22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8448" name="Picture 24" descr="Wonderi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47925" y="3862388"/>
            <a:ext cx="1101725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Arial Unicode MS"/>
              </a:rPr>
              <a:t>Post-Secondary Education (PSE)</a:t>
            </a:r>
            <a:endParaRPr lang="en-US" sz="1400" smtClean="0">
              <a:ea typeface="Arial Unicode MS"/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365125" indent="-255588" defTabSz="914400" eaLnBrk="1" hangingPunct="1">
              <a:lnSpc>
                <a:spcPct val="150000"/>
              </a:lnSpc>
            </a:pPr>
            <a:r>
              <a:rPr lang="en-US" sz="2000" b="1" smtClean="0">
                <a:ea typeface="Arial Unicode MS"/>
              </a:rPr>
              <a:t>University Services</a:t>
            </a:r>
          </a:p>
          <a:p>
            <a:pPr marL="657225" lvl="1" indent="-246063" defTabSz="914400" eaLnBrk="1" hangingPunct="1">
              <a:lnSpc>
                <a:spcPct val="150000"/>
              </a:lnSpc>
            </a:pPr>
            <a:r>
              <a:rPr lang="en-US" sz="2000" smtClean="0">
                <a:ea typeface="Arial Unicode MS"/>
              </a:rPr>
              <a:t>Undergraduate programs</a:t>
            </a:r>
          </a:p>
          <a:p>
            <a:pPr marL="657225" lvl="1" indent="-246063" defTabSz="914400" eaLnBrk="1" hangingPunct="1">
              <a:lnSpc>
                <a:spcPct val="150000"/>
              </a:lnSpc>
            </a:pPr>
            <a:r>
              <a:rPr lang="en-US" sz="2000" smtClean="0">
                <a:ea typeface="Arial Unicode MS"/>
              </a:rPr>
              <a:t>Graduate Programs </a:t>
            </a:r>
          </a:p>
          <a:p>
            <a:pPr marL="657225" lvl="1" indent="-246063" defTabSz="914400" eaLnBrk="1" hangingPunct="1">
              <a:lnSpc>
                <a:spcPct val="150000"/>
              </a:lnSpc>
            </a:pPr>
            <a:r>
              <a:rPr lang="en-US" sz="2000" smtClean="0">
                <a:ea typeface="Arial Unicode MS"/>
              </a:rPr>
              <a:t>Bridging Programs</a:t>
            </a:r>
          </a:p>
          <a:p>
            <a:pPr marL="657225" lvl="1" indent="-246063" defTabSz="914400" eaLnBrk="1" hangingPunct="1">
              <a:lnSpc>
                <a:spcPct val="150000"/>
              </a:lnSpc>
            </a:pPr>
            <a:r>
              <a:rPr lang="en-US" sz="2000" smtClean="0">
                <a:ea typeface="Arial Unicode MS"/>
              </a:rPr>
              <a:t>Continuing Education</a:t>
            </a:r>
          </a:p>
          <a:p>
            <a:pPr marL="657225" lvl="1" indent="-246063" defTabSz="914400" eaLnBrk="1" hangingPunct="1">
              <a:lnSpc>
                <a:spcPct val="150000"/>
              </a:lnSpc>
            </a:pPr>
            <a:r>
              <a:rPr lang="en-US" sz="2000" smtClean="0">
                <a:ea typeface="Arial Unicode MS"/>
              </a:rPr>
              <a:t>Fast-Track Programs</a:t>
            </a:r>
          </a:p>
          <a:p>
            <a:pPr marL="657225" lvl="1" indent="-246063" defTabSz="914400" eaLnBrk="1" hangingPunct="1">
              <a:lnSpc>
                <a:spcPct val="150000"/>
              </a:lnSpc>
            </a:pPr>
            <a:r>
              <a:rPr lang="en-US" sz="2000" smtClean="0">
                <a:ea typeface="Arial Unicode MS"/>
              </a:rPr>
              <a:t>Language &amp; Soft Skills</a:t>
            </a:r>
          </a:p>
          <a:p>
            <a:pPr marL="657225" lvl="1" indent="-246063" defTabSz="914400" eaLnBrk="1" hangingPunct="1">
              <a:lnSpc>
                <a:spcPct val="150000"/>
              </a:lnSpc>
            </a:pPr>
            <a:r>
              <a:rPr lang="en-US" sz="2000" smtClean="0">
                <a:ea typeface="Arial Unicode MS"/>
              </a:rPr>
              <a:t>Advising</a:t>
            </a:r>
          </a:p>
        </p:txBody>
      </p:sp>
      <p:sp>
        <p:nvSpPr>
          <p:cNvPr id="20483" name="Slide Number Placeholder 3"/>
          <p:cNvSpPr txBox="1">
            <a:spLocks noGrp="1"/>
          </p:cNvSpPr>
          <p:nvPr/>
        </p:nvSpPr>
        <p:spPr bwMode="auto">
          <a:xfrm>
            <a:off x="8174038" y="1588"/>
            <a:ext cx="762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914400"/>
            <a:fld id="{F96E3F12-5C32-4BE6-AB84-876419D905A4}" type="slidenum">
              <a:rPr lang="en-US">
                <a:solidFill>
                  <a:srgbClr val="FFFFFF"/>
                </a:solidFill>
                <a:latin typeface="Georgia" pitchFamily="18" charset="0"/>
              </a:rPr>
              <a:pPr algn="r" defTabSz="914400"/>
              <a:t>3</a:t>
            </a:fld>
            <a:endParaRPr lang="en-US">
              <a:solidFill>
                <a:srgbClr val="FFFFFF"/>
              </a:solidFill>
              <a:latin typeface="Georgia" pitchFamily="18" charset="0"/>
            </a:endParaRPr>
          </a:p>
        </p:txBody>
      </p:sp>
      <p:sp>
        <p:nvSpPr>
          <p:cNvPr id="20484" name="Content Placeholder 2"/>
          <p:cNvSpPr txBox="1">
            <a:spLocks/>
          </p:cNvSpPr>
          <p:nvPr/>
        </p:nvSpPr>
        <p:spPr bwMode="auto">
          <a:xfrm>
            <a:off x="4459288" y="2132013"/>
            <a:ext cx="2921000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lvl="1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en-US" sz="1700">
              <a:latin typeface="Arial Narrow" pitchFamily="34" charset="0"/>
              <a:ea typeface="Arial Unicode MS"/>
              <a:cs typeface="Arial Unicode M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n-US" sz="2600">
              <a:solidFill>
                <a:srgbClr val="404040"/>
              </a:solidFill>
              <a:latin typeface="Arial Narrow" pitchFamily="34" charset="0"/>
              <a:ea typeface="Arial Unicode MS"/>
              <a:cs typeface="Arial Unicode MS"/>
            </a:endParaRPr>
          </a:p>
        </p:txBody>
      </p:sp>
      <p:grpSp>
        <p:nvGrpSpPr>
          <p:cNvPr id="20485" name="Group 8"/>
          <p:cNvGrpSpPr>
            <a:grpSpLocks/>
          </p:cNvGrpSpPr>
          <p:nvPr/>
        </p:nvGrpSpPr>
        <p:grpSpPr bwMode="auto">
          <a:xfrm>
            <a:off x="4479925" y="1600200"/>
            <a:ext cx="3694113" cy="4211638"/>
            <a:chOff x="4459182" y="1732341"/>
            <a:chExt cx="4053840" cy="4738563"/>
          </a:xfrm>
        </p:grpSpPr>
        <p:pic>
          <p:nvPicPr>
            <p:cNvPr id="20486" name="Picture 5" descr="Chang Vertical Subway Winter2010__Coralie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59182" y="1732341"/>
              <a:ext cx="1959822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7" name="Picture 6" descr="Chang Vertical Subway Winter2010__Fred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553200" y="2667000"/>
              <a:ext cx="1959822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88" name="Picture 7" descr="Chang Vertical Subway Winter2010__Jen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632960" y="3727704"/>
              <a:ext cx="1959822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Arial Unicode MS"/>
              </a:rPr>
              <a:t>Graduate and Undergraduate: </a:t>
            </a:r>
            <a:br>
              <a:rPr lang="en-US" sz="2400" smtClean="0">
                <a:ea typeface="Arial Unicode MS"/>
              </a:rPr>
            </a:br>
            <a:r>
              <a:rPr lang="en-US" sz="2400" smtClean="0">
                <a:ea typeface="Arial Unicode MS"/>
              </a:rPr>
              <a:t>Example Faculties and Schools at Ryerson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62063"/>
            <a:ext cx="8480425" cy="52863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000" smtClean="0">
                <a:ea typeface="Arial Unicode MS"/>
              </a:rPr>
              <a:t>The main Universities offer include undergraduate and graduate </a:t>
            </a:r>
          </a:p>
          <a:p>
            <a:pPr eaLnBrk="1" hangingPunct="1">
              <a:buFont typeface="Arial" charset="0"/>
              <a:buNone/>
            </a:pPr>
            <a:r>
              <a:rPr lang="en-US" sz="2000" smtClean="0">
                <a:ea typeface="Arial Unicode MS"/>
              </a:rPr>
              <a:t>programs.</a:t>
            </a:r>
            <a:endParaRPr lang="en-US" sz="2000" b="1" smtClean="0">
              <a:ea typeface="Arial Unicode MS"/>
            </a:endParaRPr>
          </a:p>
          <a:p>
            <a:pPr eaLnBrk="1" hangingPunct="1">
              <a:buFont typeface="Arial" charset="0"/>
              <a:buNone/>
            </a:pPr>
            <a:endParaRPr lang="en-US" sz="2000" b="1" smtClean="0">
              <a:ea typeface="Arial Unicode MS"/>
            </a:endParaRPr>
          </a:p>
          <a:p>
            <a:pPr eaLnBrk="1" hangingPunct="1">
              <a:buFont typeface="Arial" charset="0"/>
              <a:buNone/>
            </a:pPr>
            <a:r>
              <a:rPr lang="en-US" sz="2000" b="1" smtClean="0">
                <a:ea typeface="Arial Unicode MS"/>
              </a:rPr>
              <a:t>For example Ryerson University has Five Faculties and 2 Schools</a:t>
            </a:r>
          </a:p>
          <a:p>
            <a:pPr eaLnBrk="1" hangingPunct="1"/>
            <a:r>
              <a:rPr lang="en-US" sz="2000" b="1" smtClean="0">
                <a:solidFill>
                  <a:srgbClr val="005696"/>
                </a:solidFill>
                <a:ea typeface="Arial Unicode MS"/>
              </a:rPr>
              <a:t>Ted Rogers School of Management</a:t>
            </a:r>
          </a:p>
          <a:p>
            <a:pPr eaLnBrk="1" hangingPunct="1"/>
            <a:r>
              <a:rPr lang="en-US" sz="2000" b="1" smtClean="0">
                <a:solidFill>
                  <a:srgbClr val="005696"/>
                </a:solidFill>
                <a:ea typeface="Arial Unicode MS"/>
              </a:rPr>
              <a:t>Faculty of Engineering and Architectural Science</a:t>
            </a:r>
          </a:p>
          <a:p>
            <a:pPr eaLnBrk="1" hangingPunct="1"/>
            <a:r>
              <a:rPr lang="en-US" sz="2000" b="1" smtClean="0">
                <a:solidFill>
                  <a:srgbClr val="005696"/>
                </a:solidFill>
                <a:ea typeface="Arial Unicode MS"/>
              </a:rPr>
              <a:t>Faculty of Sciences</a:t>
            </a:r>
          </a:p>
          <a:p>
            <a:pPr eaLnBrk="1" hangingPunct="1"/>
            <a:r>
              <a:rPr lang="en-US" sz="2000" b="1" smtClean="0">
                <a:solidFill>
                  <a:srgbClr val="005696"/>
                </a:solidFill>
                <a:ea typeface="Arial Unicode MS"/>
              </a:rPr>
              <a:t>Faculty of Communication &amp; Design</a:t>
            </a:r>
          </a:p>
          <a:p>
            <a:pPr eaLnBrk="1" hangingPunct="1"/>
            <a:r>
              <a:rPr lang="en-US" sz="2000" b="1" smtClean="0">
                <a:solidFill>
                  <a:srgbClr val="005696"/>
                </a:solidFill>
                <a:ea typeface="Arial Unicode MS"/>
              </a:rPr>
              <a:t>Faculty of Community Services</a:t>
            </a:r>
          </a:p>
          <a:p>
            <a:pPr eaLnBrk="1" hangingPunct="1"/>
            <a:r>
              <a:rPr lang="en-US" sz="2000" b="1" smtClean="0">
                <a:solidFill>
                  <a:srgbClr val="005696"/>
                </a:solidFill>
                <a:ea typeface="Arial Unicode MS"/>
              </a:rPr>
              <a:t>Faculty of Arts</a:t>
            </a:r>
          </a:p>
          <a:p>
            <a:pPr eaLnBrk="1" hangingPunct="1"/>
            <a:r>
              <a:rPr lang="en-US" sz="2000" b="1" smtClean="0">
                <a:solidFill>
                  <a:srgbClr val="005696"/>
                </a:solidFill>
                <a:ea typeface="Arial Unicode MS"/>
              </a:rPr>
              <a:t>Yeates School of Graduate Studies:</a:t>
            </a:r>
            <a:r>
              <a:rPr lang="en-US" sz="2000" smtClean="0">
                <a:solidFill>
                  <a:schemeClr val="tx1"/>
                </a:solidFill>
                <a:ea typeface="Arial Unicode MS"/>
              </a:rPr>
              <a:t>10 PhD and 42 master’s programs</a:t>
            </a:r>
            <a:endParaRPr lang="en-US" sz="2000" b="1" smtClean="0">
              <a:solidFill>
                <a:schemeClr val="tx1"/>
              </a:solidFill>
              <a:ea typeface="Arial Unicode MS"/>
            </a:endParaRPr>
          </a:p>
          <a:p>
            <a:pPr eaLnBrk="1" hangingPunct="1"/>
            <a:r>
              <a:rPr lang="en-US" sz="2000" b="1" smtClean="0">
                <a:solidFill>
                  <a:srgbClr val="005696"/>
                </a:solidFill>
                <a:ea typeface="Arial Unicode MS"/>
              </a:rPr>
              <a:t>The G. Raymond Chang School of Continuing Studies</a:t>
            </a:r>
          </a:p>
          <a:p>
            <a:pPr eaLnBrk="1" hangingPunct="1">
              <a:buFont typeface="Arial" charset="0"/>
              <a:buNone/>
            </a:pPr>
            <a:r>
              <a:rPr lang="en-CA" sz="2000" smtClean="0">
                <a:solidFill>
                  <a:srgbClr val="005696"/>
                </a:solidFill>
                <a:ea typeface="MS PGothic" pitchFamily="34" charset="-128"/>
              </a:rPr>
              <a:t>	</a:t>
            </a:r>
            <a:r>
              <a:rPr lang="en-CA" sz="2000" smtClean="0">
                <a:solidFill>
                  <a:schemeClr val="tx1"/>
                </a:solidFill>
                <a:ea typeface="MS PGothic" pitchFamily="34" charset="-128"/>
              </a:rPr>
              <a:t>Leading provider of university-based adult education</a:t>
            </a:r>
            <a:endParaRPr lang="en-US" sz="2000" smtClean="0">
              <a:solidFill>
                <a:schemeClr val="tx1"/>
              </a:solidFill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ea typeface="Arial Unicode MS"/>
              </a:rPr>
              <a:t>Continuing Education: </a:t>
            </a:r>
            <a:br>
              <a:rPr lang="en-US" sz="2400" smtClean="0">
                <a:ea typeface="Arial Unicode MS"/>
              </a:rPr>
            </a:br>
            <a:endParaRPr lang="en-US" sz="2400" smtClean="0">
              <a:ea typeface="Arial Unicode MS"/>
            </a:endParaRPr>
          </a:p>
        </p:txBody>
      </p:sp>
      <p:sp>
        <p:nvSpPr>
          <p:cNvPr id="23554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62063"/>
            <a:ext cx="8229600" cy="455453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CA" sz="2000" b="1" smtClean="0">
                <a:ea typeface="MS PGothic" pitchFamily="34" charset="-128"/>
              </a:rPr>
              <a:t>Universities also offer a diversity of continuing education </a:t>
            </a:r>
          </a:p>
          <a:p>
            <a:pPr eaLnBrk="1" hangingPunct="1">
              <a:buFont typeface="Arial" charset="0"/>
              <a:buNone/>
            </a:pPr>
            <a:r>
              <a:rPr lang="en-CA" sz="2000" b="1" smtClean="0">
                <a:ea typeface="MS PGothic" pitchFamily="34" charset="-128"/>
              </a:rPr>
              <a:t>programs</a:t>
            </a:r>
          </a:p>
          <a:p>
            <a:pPr eaLnBrk="1" hangingPunct="1">
              <a:buFont typeface="Arial" charset="0"/>
              <a:buNone/>
            </a:pPr>
            <a:endParaRPr lang="en-CA" sz="2000" b="1" smtClean="0">
              <a:ea typeface="MS PGothic" pitchFamily="34" charset="-128"/>
            </a:endParaRPr>
          </a:p>
          <a:p>
            <a:pPr eaLnBrk="1" hangingPunct="1">
              <a:buFont typeface="Arial" charset="0"/>
              <a:buNone/>
            </a:pPr>
            <a:r>
              <a:rPr lang="en-CA" sz="2000" b="1" smtClean="0">
                <a:ea typeface="MS PGothic" pitchFamily="34" charset="-128"/>
              </a:rPr>
              <a:t>For example at </a:t>
            </a:r>
            <a:r>
              <a:rPr lang="en-US" sz="2000" b="1" smtClean="0">
                <a:ea typeface="Arial Unicode MS"/>
              </a:rPr>
              <a:t>Chang School of Continuing Education:</a:t>
            </a:r>
            <a:r>
              <a:rPr lang="en-CA" sz="2000" b="1" smtClean="0">
                <a:ea typeface="MS PGothic" pitchFamily="34" charset="-128"/>
              </a:rPr>
              <a:t> </a:t>
            </a:r>
            <a:endParaRPr lang="en-US" sz="2000" smtClean="0">
              <a:ea typeface="MS PGothic" pitchFamily="34" charset="-128"/>
            </a:endParaRPr>
          </a:p>
          <a:p>
            <a:pPr lvl="1" indent="-228600" eaLnBrk="1" hangingPunct="1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CA" sz="2000" smtClean="0">
                <a:ea typeface="Arial Unicode MS"/>
              </a:rPr>
              <a:t>1,400+ courses, workshops, and seminars</a:t>
            </a:r>
            <a:endParaRPr lang="en-US" sz="2000" smtClean="0">
              <a:ea typeface="Arial Unicode MS"/>
            </a:endParaRPr>
          </a:p>
          <a:p>
            <a:pPr lvl="1" indent="-228600" eaLnBrk="1" hangingPunct="1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sz="2000" smtClean="0">
                <a:ea typeface="Arial Unicode MS"/>
              </a:rPr>
              <a:t>350 courses developed for distance education delivery</a:t>
            </a:r>
          </a:p>
          <a:p>
            <a:pPr lvl="1" indent="-228600" eaLnBrk="1" hangingPunct="1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sz="2000" smtClean="0">
                <a:ea typeface="Arial Unicode MS"/>
              </a:rPr>
              <a:t>Over 80</a:t>
            </a:r>
            <a:r>
              <a:rPr lang="en-CA" sz="2000" smtClean="0">
                <a:ea typeface="Arial Unicode MS"/>
              </a:rPr>
              <a:t> career-related certificate programs </a:t>
            </a:r>
            <a:endParaRPr lang="en-US" sz="2000" smtClean="0">
              <a:ea typeface="Arial Unicode MS"/>
            </a:endParaRPr>
          </a:p>
          <a:p>
            <a:pPr lvl="1" indent="-228600" eaLnBrk="1" hangingPunct="1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CA" sz="2000" smtClean="0">
                <a:ea typeface="Arial Unicode MS"/>
              </a:rPr>
              <a:t>Courses toward 13 part-time degree programs</a:t>
            </a:r>
            <a:endParaRPr lang="en-US" sz="2000" smtClean="0">
              <a:ea typeface="Arial Unicode MS"/>
            </a:endParaRPr>
          </a:p>
          <a:p>
            <a:pPr lvl="1" indent="-228600" eaLnBrk="1" hangingPunct="1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CA" sz="2000" smtClean="0">
                <a:ea typeface="Arial Unicode MS"/>
              </a:rPr>
              <a:t>Courses toward accreditation by 13 professional institutes and associations</a:t>
            </a:r>
          </a:p>
          <a:p>
            <a:pPr lvl="1" indent="-228600" eaLnBrk="1" hangingPunct="1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US" sz="2000" b="1" i="1" smtClean="0">
                <a:ea typeface="Arial Unicode MS"/>
              </a:rPr>
              <a:t>Approximately 80% of courses are degree-credit</a:t>
            </a:r>
          </a:p>
        </p:txBody>
      </p:sp>
      <p:sp>
        <p:nvSpPr>
          <p:cNvPr id="4" name="Slide Number Placeholder 5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/>
          <a:lstStyle>
            <a:lvl1pPr>
              <a:defRPr sz="1400">
                <a:latin typeface="Arial Narrow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2E0F56F-20D2-4F39-A44B-A8D4FAD2FD55}" type="slidenum">
              <a:rPr lang="en-US" smtClean="0"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en-US" dirty="0"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9"/>
          <p:cNvSpPr txBox="1">
            <a:spLocks noChangeArrowheads="1"/>
          </p:cNvSpPr>
          <p:nvPr/>
        </p:nvSpPr>
        <p:spPr bwMode="auto">
          <a:xfrm>
            <a:off x="3962400" y="43100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CA"/>
          </a:p>
        </p:txBody>
      </p:sp>
      <p:grpSp>
        <p:nvGrpSpPr>
          <p:cNvPr id="25602" name="Group 17"/>
          <p:cNvGrpSpPr>
            <a:grpSpLocks/>
          </p:cNvGrpSpPr>
          <p:nvPr/>
        </p:nvGrpSpPr>
        <p:grpSpPr bwMode="auto">
          <a:xfrm>
            <a:off x="685800" y="5743575"/>
            <a:ext cx="982663" cy="793750"/>
            <a:chOff x="1077232" y="4572680"/>
            <a:chExt cx="1143000" cy="1009650"/>
          </a:xfrm>
        </p:grpSpPr>
        <p:pic>
          <p:nvPicPr>
            <p:cNvPr id="25610" name="Picture 10" descr="http://www.newtocanada.humber.ca/assets/images/side/Ontario_logo.gif"/>
            <p:cNvPicPr>
              <a:picLocks noChangeAspect="1" noChangeArrowheads="1"/>
            </p:cNvPicPr>
            <p:nvPr/>
          </p:nvPicPr>
          <p:blipFill>
            <a:blip r:embed="rId3" r:link="rId4"/>
            <a:srcRect/>
            <a:stretch>
              <a:fillRect/>
            </a:stretch>
          </p:blipFill>
          <p:spPr bwMode="auto">
            <a:xfrm>
              <a:off x="1077232" y="4572680"/>
              <a:ext cx="1123950" cy="619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1" name="Picture 9" descr="http://www.newtocanada.humber.ca/assets/images/side/canada.gif"/>
            <p:cNvPicPr>
              <a:picLocks noChangeAspect="1" noChangeArrowheads="1"/>
            </p:cNvPicPr>
            <p:nvPr/>
          </p:nvPicPr>
          <p:blipFill>
            <a:blip r:embed="rId5" r:link="rId6"/>
            <a:srcRect/>
            <a:stretch>
              <a:fillRect/>
            </a:stretch>
          </p:blipFill>
          <p:spPr bwMode="auto">
            <a:xfrm>
              <a:off x="1077232" y="5191805"/>
              <a:ext cx="1143000" cy="390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603" name="Rectangle 14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endParaRPr lang="en-CA"/>
          </a:p>
        </p:txBody>
      </p:sp>
      <p:grpSp>
        <p:nvGrpSpPr>
          <p:cNvPr id="25604" name="Group 10"/>
          <p:cNvGrpSpPr>
            <a:grpSpLocks/>
          </p:cNvGrpSpPr>
          <p:nvPr/>
        </p:nvGrpSpPr>
        <p:grpSpPr bwMode="auto">
          <a:xfrm>
            <a:off x="2058988" y="1758950"/>
            <a:ext cx="5502275" cy="3984625"/>
            <a:chOff x="1143000" y="1295400"/>
            <a:chExt cx="6016625" cy="4495800"/>
          </a:xfrm>
        </p:grpSpPr>
        <p:pic>
          <p:nvPicPr>
            <p:cNvPr id="25608" name="Picture 2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143000" y="1295400"/>
              <a:ext cx="6016625" cy="3744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Rounded Rectangle 15"/>
            <p:cNvSpPr/>
            <p:nvPr/>
          </p:nvSpPr>
          <p:spPr>
            <a:xfrm>
              <a:off x="1372139" y="5334456"/>
              <a:ext cx="5714579" cy="45674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PARTNERS</a:t>
              </a:r>
            </a:p>
          </p:txBody>
        </p:sp>
      </p:grpSp>
      <p:sp>
        <p:nvSpPr>
          <p:cNvPr id="25605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801687"/>
          </a:xfrm>
        </p:spPr>
        <p:txBody>
          <a:bodyPr/>
          <a:lstStyle/>
          <a:p>
            <a:pPr eaLnBrk="1" hangingPunct="1"/>
            <a:r>
              <a:rPr lang="en-US" sz="2400" smtClean="0">
                <a:ea typeface="Arial Unicode MS"/>
              </a:rPr>
              <a:t>Bridging Programs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470400" y="4679950"/>
            <a:ext cx="0" cy="6540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607" name="Text Box 13"/>
          <p:cNvSpPr txBox="1">
            <a:spLocks noChangeArrowheads="1"/>
          </p:cNvSpPr>
          <p:nvPr/>
        </p:nvSpPr>
        <p:spPr bwMode="auto">
          <a:xfrm>
            <a:off x="685800" y="1133475"/>
            <a:ext cx="74215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en-CA"/>
              <a:t>Many universities in Ontario offer bridging programs for internationally educated professionals. For example at Ryerson there are 6 bridging programs.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marL="342900" indent="-342900" algn="ctr" eaLnBrk="1" hangingPunct="1"/>
            <a:r>
              <a:rPr lang="en-US" sz="3200" smtClean="0">
                <a:ea typeface="Arial Unicode MS"/>
              </a:rPr>
              <a:t>Language &amp; Soft Skills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4294967295"/>
          </p:nvPr>
        </p:nvSpPr>
        <p:spPr>
          <a:xfrm>
            <a:off x="457200" y="1998663"/>
            <a:ext cx="8229600" cy="2027237"/>
          </a:xfrm>
        </p:spPr>
        <p:txBody>
          <a:bodyPr/>
          <a:lstStyle/>
          <a:p>
            <a:pPr eaLnBrk="1" hangingPunct="1"/>
            <a:r>
              <a:rPr lang="en-US" sz="2000" smtClean="0">
                <a:ea typeface="Arial Unicode MS"/>
              </a:rPr>
              <a:t>Graduate School:  TOEFL, IELTS, MILAB</a:t>
            </a:r>
          </a:p>
          <a:p>
            <a:pPr eaLnBrk="1" hangingPunct="1"/>
            <a:r>
              <a:rPr lang="en-US" sz="2000" smtClean="0">
                <a:ea typeface="Arial Unicode MS"/>
              </a:rPr>
              <a:t>Bridging Programs: CBLT 7/8, WCC</a:t>
            </a:r>
          </a:p>
          <a:p>
            <a:pPr eaLnBrk="1" hangingPunct="1"/>
            <a:r>
              <a:rPr lang="en-US" sz="2000" smtClean="0">
                <a:ea typeface="Arial Unicode MS"/>
              </a:rPr>
              <a:t>Undergraduate: University Test of English Proficiency (i.e. RTEP)</a:t>
            </a: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457200" y="1192213"/>
            <a:ext cx="7372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CA" sz="2400"/>
              <a:t>Universities require English proficiency tests such as: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Arial Unicode MS"/>
              </a:rPr>
              <a:t>Fast Tracking: Transfer Credits</a:t>
            </a:r>
          </a:p>
        </p:txBody>
      </p:sp>
      <p:sp>
        <p:nvSpPr>
          <p:cNvPr id="28674" name="Rectangle 5"/>
          <p:cNvSpPr>
            <a:spLocks noChangeArrowheads="1"/>
          </p:cNvSpPr>
          <p:nvPr/>
        </p:nvSpPr>
        <p:spPr bwMode="auto">
          <a:xfrm>
            <a:off x="719138" y="2182813"/>
            <a:ext cx="7620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000">
                <a:latin typeface="Arial Narrow" pitchFamily="34" charset="0"/>
              </a:rPr>
              <a:t>For example at Ryerson: Where a candidate has completed appropriate graduate courses at an acceptable level from another academic institution, but has not been granted a degree using those courses, they may be considered in partial fulfillment of Ryerson's graduate degree requirements. </a:t>
            </a:r>
          </a:p>
          <a:p>
            <a:pPr>
              <a:buFont typeface="Arial" charset="0"/>
              <a:buChar char="•"/>
            </a:pPr>
            <a:endParaRPr lang="en-US" sz="2000">
              <a:latin typeface="Arial Narrow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000">
                <a:latin typeface="Arial Narrow" pitchFamily="34" charset="0"/>
              </a:rPr>
              <a:t>Responsibility for assessing the appropriateness of such courses shall rest with the Director of the Program. </a:t>
            </a:r>
          </a:p>
          <a:p>
            <a:pPr>
              <a:buFont typeface="Arial" charset="0"/>
              <a:buChar char="•"/>
            </a:pPr>
            <a:endParaRPr lang="en-US" sz="2000">
              <a:latin typeface="Arial Narrow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000">
                <a:latin typeface="Arial Narrow" pitchFamily="34" charset="0"/>
              </a:rPr>
              <a:t>Credit for such work shall not exceed fifty percent of the Program's course requirements.</a:t>
            </a:r>
          </a:p>
        </p:txBody>
      </p:sp>
      <p:sp>
        <p:nvSpPr>
          <p:cNvPr id="28675" name="Text Box 4"/>
          <p:cNvSpPr txBox="1">
            <a:spLocks noChangeArrowheads="1"/>
          </p:cNvSpPr>
          <p:nvPr/>
        </p:nvSpPr>
        <p:spPr bwMode="auto">
          <a:xfrm>
            <a:off x="457200" y="1222375"/>
            <a:ext cx="614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n-US" sz="2400" b="1">
                <a:solidFill>
                  <a:srgbClr val="404040"/>
                </a:solidFill>
              </a:rPr>
              <a:t>Most Universities offer transfer of credits</a:t>
            </a:r>
            <a:endParaRPr lang="en-CA" sz="2400" b="1">
              <a:solidFill>
                <a:srgbClr val="40404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Arial Unicode MS"/>
              </a:rPr>
              <a:t>Prior Learning Assessment and Recognition (PLAR)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77938"/>
            <a:ext cx="8229600" cy="4576762"/>
          </a:xfrm>
        </p:spPr>
        <p:txBody>
          <a:bodyPr/>
          <a:lstStyle/>
          <a:p>
            <a:pPr eaLnBrk="1" hangingPunct="1"/>
            <a:r>
              <a:rPr lang="en-US" sz="2000" b="1" smtClean="0">
                <a:ea typeface="Arial Unicode MS"/>
              </a:rPr>
              <a:t>Universities use PLAR</a:t>
            </a:r>
            <a:r>
              <a:rPr lang="en-US" sz="2000" smtClean="0">
                <a:ea typeface="Arial Unicode MS"/>
              </a:rPr>
              <a:t> processes and procedures in their programming to identify and document candidates’ credentials, knowledge, and capabilities. </a:t>
            </a:r>
          </a:p>
          <a:p>
            <a:pPr eaLnBrk="1" hangingPunct="1"/>
            <a:endParaRPr lang="en-US" sz="2000" smtClean="0">
              <a:ea typeface="Arial Unicode MS"/>
            </a:endParaRPr>
          </a:p>
          <a:p>
            <a:pPr eaLnBrk="1" hangingPunct="1"/>
            <a:r>
              <a:rPr lang="en-US" sz="2000" smtClean="0">
                <a:ea typeface="Arial Unicode MS"/>
              </a:rPr>
              <a:t>However, often completing the PLAR process at a University does not guarantee admission to any educational program. </a:t>
            </a:r>
          </a:p>
          <a:p>
            <a:pPr eaLnBrk="1" hangingPunct="1"/>
            <a:endParaRPr lang="en-US" sz="2000" smtClean="0">
              <a:ea typeface="Arial Unicode MS"/>
            </a:endParaRPr>
          </a:p>
          <a:p>
            <a:pPr eaLnBrk="1" hangingPunct="1"/>
            <a:r>
              <a:rPr lang="en-US" sz="2000" smtClean="0">
                <a:ea typeface="Arial Unicode MS"/>
              </a:rPr>
              <a:t>Candidates who identify and document their prior learning and competency are in a better position to demonstrate their equivalency in relation to academic admission requirements.</a:t>
            </a:r>
          </a:p>
          <a:p>
            <a:pPr eaLnBrk="1" hangingPunct="1"/>
            <a:endParaRPr lang="en-US" sz="2000" smtClean="0">
              <a:ea typeface="Arial Unicode MS"/>
            </a:endParaRPr>
          </a:p>
          <a:p>
            <a:pPr eaLnBrk="1" hangingPunct="1"/>
            <a:r>
              <a:rPr lang="en-US" sz="2000" smtClean="0">
                <a:ea typeface="Arial Unicode MS"/>
              </a:rPr>
              <a:t>Ryerson: Nursing, Accounting, Financial Services, Social Work for more info</a:t>
            </a:r>
          </a:p>
          <a:p>
            <a:pPr eaLnBrk="1" hangingPunct="1"/>
            <a:r>
              <a:rPr lang="en-US" sz="2000" b="1" u="sng" smtClean="0">
                <a:solidFill>
                  <a:srgbClr val="3333CC"/>
                </a:solidFill>
                <a:ea typeface="Arial Unicode MS"/>
              </a:rPr>
              <a:t>https://plar.de.ryerson.ca/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2751</TotalTime>
  <Words>606</Words>
  <Application>Microsoft Office PowerPoint</Application>
  <PresentationFormat>On-screen Show (4:3)</PresentationFormat>
  <Paragraphs>119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12</vt:i4>
      </vt:variant>
      <vt:variant>
        <vt:lpstr>Slide Titles</vt:lpstr>
      </vt:variant>
      <vt:variant>
        <vt:i4>12</vt:i4>
      </vt:variant>
    </vt:vector>
  </HeadingPairs>
  <TitlesOfParts>
    <vt:vector size="31" baseType="lpstr">
      <vt:lpstr>Arial</vt:lpstr>
      <vt:lpstr>Arial Narrow</vt:lpstr>
      <vt:lpstr>Arial Unicode MS</vt:lpstr>
      <vt:lpstr>Calibri</vt:lpstr>
      <vt:lpstr>Georgia</vt:lpstr>
      <vt:lpstr>MS PGothic</vt:lpstr>
      <vt:lpstr>Wingdings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Slide 1</vt:lpstr>
      <vt:lpstr>Connecting the Dots</vt:lpstr>
      <vt:lpstr>Post-Secondary Education (PSE)</vt:lpstr>
      <vt:lpstr>Graduate and Undergraduate:  Example Faculties and Schools at Ryerson</vt:lpstr>
      <vt:lpstr>Continuing Education:  </vt:lpstr>
      <vt:lpstr>Bridging Programs</vt:lpstr>
      <vt:lpstr>Language &amp; Soft Skills</vt:lpstr>
      <vt:lpstr>Fast Tracking: Transfer Credits</vt:lpstr>
      <vt:lpstr>Prior Learning Assessment and Recognition (PLAR)</vt:lpstr>
      <vt:lpstr>Admissions-Advising</vt:lpstr>
      <vt:lpstr>Conclusion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Richard</dc:creator>
  <cp:lastModifiedBy>Owner</cp:lastModifiedBy>
  <cp:revision>390</cp:revision>
  <dcterms:created xsi:type="dcterms:W3CDTF">2010-11-29T14:55:16Z</dcterms:created>
  <dcterms:modified xsi:type="dcterms:W3CDTF">2013-03-18T01:14:54Z</dcterms:modified>
</cp:coreProperties>
</file>